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7"/>
  </p:notesMasterIdLst>
  <p:sldIdLst>
    <p:sldId id="256" r:id="rId2"/>
    <p:sldId id="346" r:id="rId3"/>
    <p:sldId id="349" r:id="rId4"/>
    <p:sldId id="351" r:id="rId5"/>
    <p:sldId id="350" r:id="rId6"/>
    <p:sldId id="355" r:id="rId7"/>
    <p:sldId id="364" r:id="rId8"/>
    <p:sldId id="365" r:id="rId9"/>
    <p:sldId id="367" r:id="rId10"/>
    <p:sldId id="348" r:id="rId11"/>
    <p:sldId id="373" r:id="rId12"/>
    <p:sldId id="374" r:id="rId13"/>
    <p:sldId id="376" r:id="rId14"/>
    <p:sldId id="405" r:id="rId15"/>
    <p:sldId id="406" r:id="rId16"/>
    <p:sldId id="408" r:id="rId17"/>
    <p:sldId id="410" r:id="rId18"/>
    <p:sldId id="411" r:id="rId19"/>
    <p:sldId id="378" r:id="rId20"/>
    <p:sldId id="379" r:id="rId21"/>
    <p:sldId id="380" r:id="rId22"/>
    <p:sldId id="381" r:id="rId23"/>
    <p:sldId id="382" r:id="rId24"/>
    <p:sldId id="383" r:id="rId25"/>
    <p:sldId id="384" r:id="rId26"/>
    <p:sldId id="385" r:id="rId27"/>
    <p:sldId id="386" r:id="rId28"/>
    <p:sldId id="389" r:id="rId29"/>
    <p:sldId id="390" r:id="rId30"/>
    <p:sldId id="387" r:id="rId31"/>
    <p:sldId id="388" r:id="rId32"/>
    <p:sldId id="391" r:id="rId33"/>
    <p:sldId id="392" r:id="rId34"/>
    <p:sldId id="393" r:id="rId35"/>
    <p:sldId id="394" r:id="rId36"/>
    <p:sldId id="395" r:id="rId37"/>
    <p:sldId id="397" r:id="rId38"/>
    <p:sldId id="398" r:id="rId39"/>
    <p:sldId id="399" r:id="rId40"/>
    <p:sldId id="400" r:id="rId41"/>
    <p:sldId id="401" r:id="rId42"/>
    <p:sldId id="402" r:id="rId43"/>
    <p:sldId id="403" r:id="rId44"/>
    <p:sldId id="404" r:id="rId45"/>
    <p:sldId id="371" r:id="rId46"/>
  </p:sldIdLst>
  <p:sldSz cx="9144000" cy="5143500" type="screen16x9"/>
  <p:notesSz cx="6858000" cy="9144000"/>
  <p:embeddedFontLst>
    <p:embeddedFont>
      <p:font typeface="Arvo" panose="020B0604020202020204" charset="0"/>
      <p:regular r:id="rId48"/>
      <p:bold r:id="rId49"/>
      <p:italic r:id="rId50"/>
      <p:boldItalic r:id="rId51"/>
    </p:embeddedFont>
    <p:embeddedFont>
      <p:font typeface="Calibri" panose="020F0502020204030204" pitchFamily="34" charset="0"/>
      <p:regular r:id="rId52"/>
      <p:bold r:id="rId53"/>
      <p:italic r:id="rId54"/>
      <p:boldItalic r:id="rId55"/>
    </p:embeddedFont>
    <p:embeddedFont>
      <p:font typeface="Consolas" panose="020B0609020204030204" pitchFamily="49" charset="0"/>
      <p:regular r:id="rId56"/>
      <p:bold r:id="rId57"/>
      <p:italic r:id="rId58"/>
      <p:boldItalic r:id="rId59"/>
    </p:embeddedFont>
    <p:embeddedFont>
      <p:font typeface="Roboto Condensed" panose="020B0604020202020204" charset="0"/>
      <p:regular r:id="rId60"/>
      <p:bold r:id="rId61"/>
      <p:italic r:id="rId62"/>
      <p:boldItalic r:id="rId63"/>
    </p:embeddedFont>
    <p:embeddedFont>
      <p:font typeface="Roboto Condensed Light" panose="020B0604020202020204" charset="0"/>
      <p:regular r:id="rId64"/>
      <p:bold r:id="rId65"/>
      <p:italic r:id="rId66"/>
      <p:boldItalic r:id="rId6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2625" autoAdjust="0"/>
  </p:normalViewPr>
  <p:slideViewPr>
    <p:cSldViewPr snapToGrid="0">
      <p:cViewPr varScale="1">
        <p:scale>
          <a:sx n="103" d="100"/>
          <a:sy n="103" d="100"/>
        </p:scale>
        <p:origin x="584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63" Type="http://schemas.openxmlformats.org/officeDocument/2006/relationships/font" Target="fonts/font16.fntdata"/><Relationship Id="rId68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6.fntdata"/><Relationship Id="rId58" Type="http://schemas.openxmlformats.org/officeDocument/2006/relationships/font" Target="fonts/font11.fntdata"/><Relationship Id="rId66" Type="http://schemas.openxmlformats.org/officeDocument/2006/relationships/font" Target="fonts/font19.fntdata"/><Relationship Id="rId5" Type="http://schemas.openxmlformats.org/officeDocument/2006/relationships/slide" Target="slides/slide4.xml"/><Relationship Id="rId61" Type="http://schemas.openxmlformats.org/officeDocument/2006/relationships/font" Target="fonts/font14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1.fntdata"/><Relationship Id="rId56" Type="http://schemas.openxmlformats.org/officeDocument/2006/relationships/font" Target="fonts/font9.fntdata"/><Relationship Id="rId64" Type="http://schemas.openxmlformats.org/officeDocument/2006/relationships/font" Target="fonts/font17.fntdata"/><Relationship Id="rId69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4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2.fntdata"/><Relationship Id="rId67" Type="http://schemas.openxmlformats.org/officeDocument/2006/relationships/font" Target="fonts/font2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7.fntdata"/><Relationship Id="rId62" Type="http://schemas.openxmlformats.org/officeDocument/2006/relationships/font" Target="fonts/font15.fntdata"/><Relationship Id="rId7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2.fntdata"/><Relationship Id="rId57" Type="http://schemas.openxmlformats.org/officeDocument/2006/relationships/font" Target="fonts/font10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5.fntdata"/><Relationship Id="rId60" Type="http://schemas.openxmlformats.org/officeDocument/2006/relationships/font" Target="fonts/font13.fntdata"/><Relationship Id="rId65" Type="http://schemas.openxmlformats.org/officeDocument/2006/relationships/font" Target="fonts/font1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font" Target="fonts/font3.fntdata"/><Relationship Id="rId55" Type="http://schemas.openxmlformats.org/officeDocument/2006/relationships/font" Target="fonts/font8.fntdata"/></Relationships>
</file>

<file path=ppt/media/image1.gif>
</file>

<file path=ppt/media/image10.png>
</file>

<file path=ppt/media/image11.jpeg>
</file>

<file path=ppt/media/image12.png>
</file>

<file path=ppt/media/image13.png>
</file>

<file path=ppt/media/image14.jpe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30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489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501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8/11/2020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056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xkcd.com/1409/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Introducción a las Bases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rgbClr val="FFC000"/>
                </a:solidFill>
              </a:rPr>
              <a:t>Leon.Palafox@gmail.com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Otros modelos de BD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Alguien tiene que aprender esto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22452239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Por que habría otros modelos?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Hay 3 modelos principales:</a:t>
            </a:r>
          </a:p>
          <a:p>
            <a:pPr lvl="1"/>
            <a:r>
              <a:rPr lang="es-MX" dirty="0" err="1"/>
              <a:t>Jerarquico</a:t>
            </a:r>
            <a:endParaRPr lang="es-MX" dirty="0"/>
          </a:p>
          <a:p>
            <a:pPr lvl="1"/>
            <a:r>
              <a:rPr lang="es-MX" dirty="0"/>
              <a:t>De red (</a:t>
            </a:r>
            <a:r>
              <a:rPr lang="es-MX" dirty="0" err="1"/>
              <a:t>network</a:t>
            </a:r>
            <a:r>
              <a:rPr lang="es-MX" dirty="0"/>
              <a:t>)</a:t>
            </a:r>
          </a:p>
          <a:p>
            <a:pPr lvl="1"/>
            <a:r>
              <a:rPr lang="es-MX" dirty="0"/>
              <a:t>Relacional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21628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Pregunta!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¿Qué les parece que es importante considerar cuando hablamos de los datos?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7340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Pregunta!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¿Qué les parece que es importante considerar cuando hablamos de los datos?</a:t>
            </a:r>
          </a:p>
          <a:p>
            <a:pPr lvl="1"/>
            <a:r>
              <a:rPr lang="es-MX" dirty="0"/>
              <a:t>Redundancia de los datos</a:t>
            </a:r>
          </a:p>
          <a:p>
            <a:pPr lvl="1"/>
            <a:r>
              <a:rPr lang="es-MX" dirty="0">
                <a:solidFill>
                  <a:srgbClr val="FF0000"/>
                </a:solidFill>
              </a:rPr>
              <a:t>Independencia Física de los datos</a:t>
            </a:r>
          </a:p>
          <a:p>
            <a:pPr lvl="1"/>
            <a:r>
              <a:rPr lang="es-MX" dirty="0">
                <a:solidFill>
                  <a:srgbClr val="0070C0"/>
                </a:solidFill>
              </a:rPr>
              <a:t>Independencia lógica de los datos</a:t>
            </a:r>
          </a:p>
          <a:p>
            <a:pPr lvl="1"/>
            <a:r>
              <a:rPr lang="es-MX" dirty="0"/>
              <a:t>Lenguaje de alto nivel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61364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Lógica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EA316A-B1FE-43D7-968C-CEC717505DCB}"/>
              </a:ext>
            </a:extLst>
          </p:cNvPr>
          <p:cNvSpPr/>
          <p:nvPr/>
        </p:nvSpPr>
        <p:spPr>
          <a:xfrm>
            <a:off x="17074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C00828-66CB-4BEB-BB8E-7475CF337D45}"/>
              </a:ext>
            </a:extLst>
          </p:cNvPr>
          <p:cNvSpPr/>
          <p:nvPr/>
        </p:nvSpPr>
        <p:spPr>
          <a:xfrm>
            <a:off x="20122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5615A4-D0FD-480E-81F3-A0B898380D30}"/>
              </a:ext>
            </a:extLst>
          </p:cNvPr>
          <p:cNvSpPr/>
          <p:nvPr/>
        </p:nvSpPr>
        <p:spPr>
          <a:xfrm>
            <a:off x="23170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E81B7-F894-4922-AA9F-66750A41EEBB}"/>
              </a:ext>
            </a:extLst>
          </p:cNvPr>
          <p:cNvSpPr/>
          <p:nvPr/>
        </p:nvSpPr>
        <p:spPr>
          <a:xfrm>
            <a:off x="26218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BB8B0-8A58-4788-9174-8059E07ED049}"/>
              </a:ext>
            </a:extLst>
          </p:cNvPr>
          <p:cNvSpPr/>
          <p:nvPr/>
        </p:nvSpPr>
        <p:spPr>
          <a:xfrm>
            <a:off x="29266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4B9896-C6A4-4AB1-8BE5-EB9F31791145}"/>
              </a:ext>
            </a:extLst>
          </p:cNvPr>
          <p:cNvSpPr/>
          <p:nvPr/>
        </p:nvSpPr>
        <p:spPr>
          <a:xfrm>
            <a:off x="32314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1A3A0-A7A6-4C57-9C58-0A3636ACB4BA}"/>
              </a:ext>
            </a:extLst>
          </p:cNvPr>
          <p:cNvSpPr/>
          <p:nvPr/>
        </p:nvSpPr>
        <p:spPr>
          <a:xfrm>
            <a:off x="35362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43AEAA-E359-4D39-AA79-BBA07B0B552C}"/>
              </a:ext>
            </a:extLst>
          </p:cNvPr>
          <p:cNvSpPr/>
          <p:nvPr/>
        </p:nvSpPr>
        <p:spPr>
          <a:xfrm>
            <a:off x="38410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D0C00-7A28-48C4-9681-3FCCACA8F2B0}"/>
              </a:ext>
            </a:extLst>
          </p:cNvPr>
          <p:cNvSpPr/>
          <p:nvPr/>
        </p:nvSpPr>
        <p:spPr>
          <a:xfrm>
            <a:off x="41458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33E9C3-DC97-48E6-AFAB-CDADA96CB422}"/>
              </a:ext>
            </a:extLst>
          </p:cNvPr>
          <p:cNvSpPr/>
          <p:nvPr/>
        </p:nvSpPr>
        <p:spPr>
          <a:xfrm>
            <a:off x="44506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4DB427-FCBB-4635-9F3F-552ECAE47E0E}"/>
              </a:ext>
            </a:extLst>
          </p:cNvPr>
          <p:cNvSpPr/>
          <p:nvPr/>
        </p:nvSpPr>
        <p:spPr>
          <a:xfrm>
            <a:off x="47554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B79B3B-460C-4D07-9618-1365AF84C7DF}"/>
              </a:ext>
            </a:extLst>
          </p:cNvPr>
          <p:cNvSpPr/>
          <p:nvPr/>
        </p:nvSpPr>
        <p:spPr>
          <a:xfrm>
            <a:off x="50602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0E3E44-BF29-44BC-B273-0DBDA5E53F37}"/>
              </a:ext>
            </a:extLst>
          </p:cNvPr>
          <p:cNvSpPr/>
          <p:nvPr/>
        </p:nvSpPr>
        <p:spPr>
          <a:xfrm>
            <a:off x="53650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6E5FEB-9326-40A3-B3B1-6900C7D4D91B}"/>
              </a:ext>
            </a:extLst>
          </p:cNvPr>
          <p:cNvSpPr/>
          <p:nvPr/>
        </p:nvSpPr>
        <p:spPr>
          <a:xfrm>
            <a:off x="56698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47929E-4534-4613-A359-34BBC4DE3C77}"/>
              </a:ext>
            </a:extLst>
          </p:cNvPr>
          <p:cNvSpPr/>
          <p:nvPr/>
        </p:nvSpPr>
        <p:spPr>
          <a:xfrm>
            <a:off x="59746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B841B7-D83C-4551-84C6-6E3FF69F0DCB}"/>
              </a:ext>
            </a:extLst>
          </p:cNvPr>
          <p:cNvSpPr/>
          <p:nvPr/>
        </p:nvSpPr>
        <p:spPr>
          <a:xfrm>
            <a:off x="62794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A8FEF9-EB43-40CB-B006-E906EACAC1DF}"/>
              </a:ext>
            </a:extLst>
          </p:cNvPr>
          <p:cNvSpPr/>
          <p:nvPr/>
        </p:nvSpPr>
        <p:spPr>
          <a:xfrm>
            <a:off x="65842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08296B-8DD0-419C-9902-2F127610011A}"/>
              </a:ext>
            </a:extLst>
          </p:cNvPr>
          <p:cNvSpPr/>
          <p:nvPr/>
        </p:nvSpPr>
        <p:spPr>
          <a:xfrm>
            <a:off x="68890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6593774"/>
              </p:ext>
            </p:extLst>
          </p:nvPr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9AF15E88-26F8-48B4-908B-0D8455C6393E}"/>
              </a:ext>
            </a:extLst>
          </p:cNvPr>
          <p:cNvSpPr txBox="1"/>
          <p:nvPr/>
        </p:nvSpPr>
        <p:spPr>
          <a:xfrm>
            <a:off x="485522" y="3912498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Registros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8627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Lógica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EA316A-B1FE-43D7-968C-CEC717505DCB}"/>
              </a:ext>
            </a:extLst>
          </p:cNvPr>
          <p:cNvSpPr/>
          <p:nvPr/>
        </p:nvSpPr>
        <p:spPr>
          <a:xfrm>
            <a:off x="17074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C00828-66CB-4BEB-BB8E-7475CF337D45}"/>
              </a:ext>
            </a:extLst>
          </p:cNvPr>
          <p:cNvSpPr/>
          <p:nvPr/>
        </p:nvSpPr>
        <p:spPr>
          <a:xfrm>
            <a:off x="20122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5615A4-D0FD-480E-81F3-A0B898380D30}"/>
              </a:ext>
            </a:extLst>
          </p:cNvPr>
          <p:cNvSpPr/>
          <p:nvPr/>
        </p:nvSpPr>
        <p:spPr>
          <a:xfrm>
            <a:off x="23170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E81B7-F894-4922-AA9F-66750A41EEBB}"/>
              </a:ext>
            </a:extLst>
          </p:cNvPr>
          <p:cNvSpPr/>
          <p:nvPr/>
        </p:nvSpPr>
        <p:spPr>
          <a:xfrm>
            <a:off x="26218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BB8B0-8A58-4788-9174-8059E07ED049}"/>
              </a:ext>
            </a:extLst>
          </p:cNvPr>
          <p:cNvSpPr/>
          <p:nvPr/>
        </p:nvSpPr>
        <p:spPr>
          <a:xfrm>
            <a:off x="29266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4B9896-C6A4-4AB1-8BE5-EB9F31791145}"/>
              </a:ext>
            </a:extLst>
          </p:cNvPr>
          <p:cNvSpPr/>
          <p:nvPr/>
        </p:nvSpPr>
        <p:spPr>
          <a:xfrm>
            <a:off x="32314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1A3A0-A7A6-4C57-9C58-0A3636ACB4BA}"/>
              </a:ext>
            </a:extLst>
          </p:cNvPr>
          <p:cNvSpPr/>
          <p:nvPr/>
        </p:nvSpPr>
        <p:spPr>
          <a:xfrm>
            <a:off x="35362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43AEAA-E359-4D39-AA79-BBA07B0B552C}"/>
              </a:ext>
            </a:extLst>
          </p:cNvPr>
          <p:cNvSpPr/>
          <p:nvPr/>
        </p:nvSpPr>
        <p:spPr>
          <a:xfrm>
            <a:off x="38410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D0C00-7A28-48C4-9681-3FCCACA8F2B0}"/>
              </a:ext>
            </a:extLst>
          </p:cNvPr>
          <p:cNvSpPr/>
          <p:nvPr/>
        </p:nvSpPr>
        <p:spPr>
          <a:xfrm>
            <a:off x="41458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33E9C3-DC97-48E6-AFAB-CDADA96CB422}"/>
              </a:ext>
            </a:extLst>
          </p:cNvPr>
          <p:cNvSpPr/>
          <p:nvPr/>
        </p:nvSpPr>
        <p:spPr>
          <a:xfrm>
            <a:off x="44506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4DB427-FCBB-4635-9F3F-552ECAE47E0E}"/>
              </a:ext>
            </a:extLst>
          </p:cNvPr>
          <p:cNvSpPr/>
          <p:nvPr/>
        </p:nvSpPr>
        <p:spPr>
          <a:xfrm>
            <a:off x="47554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B79B3B-460C-4D07-9618-1365AF84C7DF}"/>
              </a:ext>
            </a:extLst>
          </p:cNvPr>
          <p:cNvSpPr/>
          <p:nvPr/>
        </p:nvSpPr>
        <p:spPr>
          <a:xfrm>
            <a:off x="50602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0E3E44-BF29-44BC-B273-0DBDA5E53F37}"/>
              </a:ext>
            </a:extLst>
          </p:cNvPr>
          <p:cNvSpPr/>
          <p:nvPr/>
        </p:nvSpPr>
        <p:spPr>
          <a:xfrm>
            <a:off x="53650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6E5FEB-9326-40A3-B3B1-6900C7D4D91B}"/>
              </a:ext>
            </a:extLst>
          </p:cNvPr>
          <p:cNvSpPr/>
          <p:nvPr/>
        </p:nvSpPr>
        <p:spPr>
          <a:xfrm>
            <a:off x="56698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47929E-4534-4613-A359-34BBC4DE3C77}"/>
              </a:ext>
            </a:extLst>
          </p:cNvPr>
          <p:cNvSpPr/>
          <p:nvPr/>
        </p:nvSpPr>
        <p:spPr>
          <a:xfrm>
            <a:off x="59746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B841B7-D83C-4551-84C6-6E3FF69F0DCB}"/>
              </a:ext>
            </a:extLst>
          </p:cNvPr>
          <p:cNvSpPr/>
          <p:nvPr/>
        </p:nvSpPr>
        <p:spPr>
          <a:xfrm>
            <a:off x="62794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A8FEF9-EB43-40CB-B006-E906EACAC1DF}"/>
              </a:ext>
            </a:extLst>
          </p:cNvPr>
          <p:cNvSpPr/>
          <p:nvPr/>
        </p:nvSpPr>
        <p:spPr>
          <a:xfrm>
            <a:off x="65842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08296B-8DD0-419C-9902-2F127610011A}"/>
              </a:ext>
            </a:extLst>
          </p:cNvPr>
          <p:cNvSpPr/>
          <p:nvPr/>
        </p:nvSpPr>
        <p:spPr>
          <a:xfrm>
            <a:off x="68890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01459787"/>
              </p:ext>
            </p:extLst>
          </p:nvPr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02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Facebook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01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R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</a:pPr>
                      <a:r>
                        <a:rPr lang="es-MX" sz="1400" b="0" i="0" u="none" strike="noStrike" cap="none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  <a:sym typeface="Arial"/>
                        </a:rPr>
                        <a:t>Microsoft</a:t>
                      </a:r>
                      <a:endParaRPr lang="en-US" sz="1400" b="0" i="0" u="none" strike="noStrike" cap="none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  <a:sym typeface="Arial"/>
                      </a:endParaRPr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9AF15E88-26F8-48B4-908B-0D8455C6393E}"/>
              </a:ext>
            </a:extLst>
          </p:cNvPr>
          <p:cNvSpPr txBox="1"/>
          <p:nvPr/>
        </p:nvSpPr>
        <p:spPr>
          <a:xfrm>
            <a:off x="485522" y="3912498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Registros</a:t>
            </a:r>
            <a:endParaRPr lang="en-US" dirty="0"/>
          </a:p>
        </p:txBody>
      </p:sp>
      <p:sp>
        <p:nvSpPr>
          <p:cNvPr id="25" name="Arrow: Curved Down 24">
            <a:extLst>
              <a:ext uri="{FF2B5EF4-FFF2-40B4-BE49-F238E27FC236}">
                <a16:creationId xmlns:a16="http://schemas.microsoft.com/office/drawing/2014/main" id="{96264773-4284-466B-9B61-5A7177C39E31}"/>
              </a:ext>
            </a:extLst>
          </p:cNvPr>
          <p:cNvSpPr/>
          <p:nvPr/>
        </p:nvSpPr>
        <p:spPr>
          <a:xfrm rot="17100000">
            <a:off x="2275410" y="2702472"/>
            <a:ext cx="438317" cy="218485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6" name="Flowchart: Alternate Process 25">
            <a:extLst>
              <a:ext uri="{FF2B5EF4-FFF2-40B4-BE49-F238E27FC236}">
                <a16:creationId xmlns:a16="http://schemas.microsoft.com/office/drawing/2014/main" id="{7F41D294-6587-429D-AFD0-F97188CD739E}"/>
              </a:ext>
            </a:extLst>
          </p:cNvPr>
          <p:cNvSpPr/>
          <p:nvPr/>
        </p:nvSpPr>
        <p:spPr>
          <a:xfrm>
            <a:off x="1581993" y="3807303"/>
            <a:ext cx="2563825" cy="412972"/>
          </a:xfrm>
          <a:prstGeom prst="flowChartAlternateProcess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FEE3955-264C-44D0-A385-4DF8AA10F432}"/>
              </a:ext>
            </a:extLst>
          </p:cNvPr>
          <p:cNvSpPr txBox="1"/>
          <p:nvPr/>
        </p:nvSpPr>
        <p:spPr>
          <a:xfrm>
            <a:off x="3507897" y="4317246"/>
            <a:ext cx="212820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Consolas" panose="020B0609020204030204" pitchFamily="49" charset="0"/>
                <a:cs typeface="Arabic Typesetting" panose="020B0604020202020204" pitchFamily="66" charset="-78"/>
              </a:rPr>
              <a:t>Los registros no cambiaron aunque el formato de los datos cambio</a:t>
            </a:r>
            <a:endParaRPr lang="en-US" sz="1100" dirty="0">
              <a:latin typeface="Consolas" panose="020B0609020204030204" pitchFamily="49" charset="0"/>
              <a:cs typeface="Arabic Typesetting" panose="020B0604020202020204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763018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Física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CEA316A-B1FE-43D7-968C-CEC717505DCB}"/>
              </a:ext>
            </a:extLst>
          </p:cNvPr>
          <p:cNvSpPr/>
          <p:nvPr/>
        </p:nvSpPr>
        <p:spPr>
          <a:xfrm>
            <a:off x="17074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4C00828-66CB-4BEB-BB8E-7475CF337D45}"/>
              </a:ext>
            </a:extLst>
          </p:cNvPr>
          <p:cNvSpPr/>
          <p:nvPr/>
        </p:nvSpPr>
        <p:spPr>
          <a:xfrm>
            <a:off x="20122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85615A4-D0FD-480E-81F3-A0B898380D30}"/>
              </a:ext>
            </a:extLst>
          </p:cNvPr>
          <p:cNvSpPr/>
          <p:nvPr/>
        </p:nvSpPr>
        <p:spPr>
          <a:xfrm>
            <a:off x="2317018" y="3912499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A0EE81B7-F894-4922-AA9F-66750A41EEBB}"/>
              </a:ext>
            </a:extLst>
          </p:cNvPr>
          <p:cNvSpPr/>
          <p:nvPr/>
        </p:nvSpPr>
        <p:spPr>
          <a:xfrm>
            <a:off x="2621818" y="3912498"/>
            <a:ext cx="246807" cy="246807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0ABB8B0-8A58-4788-9174-8059E07ED049}"/>
              </a:ext>
            </a:extLst>
          </p:cNvPr>
          <p:cNvSpPr/>
          <p:nvPr/>
        </p:nvSpPr>
        <p:spPr>
          <a:xfrm>
            <a:off x="29266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694B9896-C6A4-4AB1-8BE5-EB9F31791145}"/>
              </a:ext>
            </a:extLst>
          </p:cNvPr>
          <p:cNvSpPr/>
          <p:nvPr/>
        </p:nvSpPr>
        <p:spPr>
          <a:xfrm>
            <a:off x="32314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331A3A0-A7A6-4C57-9C58-0A3636ACB4BA}"/>
              </a:ext>
            </a:extLst>
          </p:cNvPr>
          <p:cNvSpPr/>
          <p:nvPr/>
        </p:nvSpPr>
        <p:spPr>
          <a:xfrm>
            <a:off x="3536218" y="3912499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343AEAA-E359-4D39-AA79-BBA07B0B552C}"/>
              </a:ext>
            </a:extLst>
          </p:cNvPr>
          <p:cNvSpPr/>
          <p:nvPr/>
        </p:nvSpPr>
        <p:spPr>
          <a:xfrm>
            <a:off x="3841018" y="3912498"/>
            <a:ext cx="246807" cy="246807"/>
          </a:xfrm>
          <a:prstGeom prst="rect">
            <a:avLst/>
          </a:prstGeom>
          <a:solidFill>
            <a:schemeClr val="accent6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3DD0C00-7A28-48C4-9681-3FCCACA8F2B0}"/>
              </a:ext>
            </a:extLst>
          </p:cNvPr>
          <p:cNvSpPr/>
          <p:nvPr/>
        </p:nvSpPr>
        <p:spPr>
          <a:xfrm>
            <a:off x="41458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933E9C3-DC97-48E6-AFAB-CDADA96CB422}"/>
              </a:ext>
            </a:extLst>
          </p:cNvPr>
          <p:cNvSpPr/>
          <p:nvPr/>
        </p:nvSpPr>
        <p:spPr>
          <a:xfrm>
            <a:off x="44506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34DB427-FCBB-4635-9F3F-552ECAE47E0E}"/>
              </a:ext>
            </a:extLst>
          </p:cNvPr>
          <p:cNvSpPr/>
          <p:nvPr/>
        </p:nvSpPr>
        <p:spPr>
          <a:xfrm>
            <a:off x="4755418" y="3912499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ABB79B3B-460C-4D07-9618-1365AF84C7DF}"/>
              </a:ext>
            </a:extLst>
          </p:cNvPr>
          <p:cNvSpPr/>
          <p:nvPr/>
        </p:nvSpPr>
        <p:spPr>
          <a:xfrm>
            <a:off x="5060218" y="3912498"/>
            <a:ext cx="246807" cy="246807"/>
          </a:xfrm>
          <a:prstGeom prst="rect">
            <a:avLst/>
          </a:prstGeom>
          <a:solidFill>
            <a:srgbClr val="7DAB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10E3E44-BF29-44BC-B273-0DBDA5E53F37}"/>
              </a:ext>
            </a:extLst>
          </p:cNvPr>
          <p:cNvSpPr/>
          <p:nvPr/>
        </p:nvSpPr>
        <p:spPr>
          <a:xfrm>
            <a:off x="53650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E26E5FEB-9326-40A3-B3B1-6900C7D4D91B}"/>
              </a:ext>
            </a:extLst>
          </p:cNvPr>
          <p:cNvSpPr/>
          <p:nvPr/>
        </p:nvSpPr>
        <p:spPr>
          <a:xfrm>
            <a:off x="56698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6C47929E-4534-4613-A359-34BBC4DE3C77}"/>
              </a:ext>
            </a:extLst>
          </p:cNvPr>
          <p:cNvSpPr/>
          <p:nvPr/>
        </p:nvSpPr>
        <p:spPr>
          <a:xfrm>
            <a:off x="59746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93B841B7-D83C-4551-84C6-6E3FF69F0DCB}"/>
              </a:ext>
            </a:extLst>
          </p:cNvPr>
          <p:cNvSpPr/>
          <p:nvPr/>
        </p:nvSpPr>
        <p:spPr>
          <a:xfrm>
            <a:off x="62794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A8FEF9-EB43-40CB-B006-E906EACAC1DF}"/>
              </a:ext>
            </a:extLst>
          </p:cNvPr>
          <p:cNvSpPr/>
          <p:nvPr/>
        </p:nvSpPr>
        <p:spPr>
          <a:xfrm>
            <a:off x="6584218" y="3912499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0808296B-8DD0-419C-9902-2F127610011A}"/>
              </a:ext>
            </a:extLst>
          </p:cNvPr>
          <p:cNvSpPr/>
          <p:nvPr/>
        </p:nvSpPr>
        <p:spPr>
          <a:xfrm>
            <a:off x="6889018" y="3912498"/>
            <a:ext cx="246807" cy="2468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/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sp>
        <p:nvSpPr>
          <p:cNvPr id="24" name="TextBox 23">
            <a:extLst>
              <a:ext uri="{FF2B5EF4-FFF2-40B4-BE49-F238E27FC236}">
                <a16:creationId xmlns:a16="http://schemas.microsoft.com/office/drawing/2014/main" id="{9AF15E88-26F8-48B4-908B-0D8455C6393E}"/>
              </a:ext>
            </a:extLst>
          </p:cNvPr>
          <p:cNvSpPr txBox="1"/>
          <p:nvPr/>
        </p:nvSpPr>
        <p:spPr>
          <a:xfrm>
            <a:off x="485522" y="3912498"/>
            <a:ext cx="9412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Registros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558689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Física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/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pic>
        <p:nvPicPr>
          <p:cNvPr id="1026" name="Picture 2" descr="LTO-8 Tape | Spectra Logic - LTO Tape">
            <a:extLst>
              <a:ext uri="{FF2B5EF4-FFF2-40B4-BE49-F238E27FC236}">
                <a16:creationId xmlns:a16="http://schemas.microsoft.com/office/drawing/2014/main" id="{32EFC697-BFA4-47D6-861A-5724AEDF421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19826" y="3684415"/>
            <a:ext cx="1716045" cy="14132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692853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8588C3-9878-42F7-A620-82E058DEBB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de los </a:t>
            </a:r>
            <a:r>
              <a:rPr lang="en-US" dirty="0" err="1"/>
              <a:t>Datos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3BAC3D-9D56-49A7-94D2-FD22DE8DC0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946512"/>
          </a:xfrm>
        </p:spPr>
        <p:txBody>
          <a:bodyPr/>
          <a:lstStyle/>
          <a:p>
            <a:r>
              <a:rPr lang="en-US" dirty="0" err="1"/>
              <a:t>Independencia</a:t>
            </a:r>
            <a:r>
              <a:rPr lang="en-US" dirty="0"/>
              <a:t> </a:t>
            </a:r>
            <a:r>
              <a:rPr lang="en-US" dirty="0" err="1"/>
              <a:t>Física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2949B5-3250-490D-A127-29D97BBE94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graphicFrame>
        <p:nvGraphicFramePr>
          <p:cNvPr id="23" name="Table 23">
            <a:extLst>
              <a:ext uri="{FF2B5EF4-FFF2-40B4-BE49-F238E27FC236}">
                <a16:creationId xmlns:a16="http://schemas.microsoft.com/office/drawing/2014/main" id="{D3AB1FD3-5B83-4F8E-BCD3-E08A631BE1D3}"/>
              </a:ext>
            </a:extLst>
          </p:cNvPr>
          <p:cNvGraphicFramePr>
            <a:graphicFrameLocks noGrp="1"/>
          </p:cNvGraphicFramePr>
          <p:nvPr/>
        </p:nvGraphicFramePr>
        <p:xfrm>
          <a:off x="2743873" y="2249586"/>
          <a:ext cx="2867952" cy="1219200"/>
        </p:xfrm>
        <a:graphic>
          <a:graphicData uri="http://schemas.openxmlformats.org/drawingml/2006/table">
            <a:tbl>
              <a:tblPr firstRow="1" bandRow="1">
                <a:tableStyleId>{3C2FFA5D-87B4-456A-9821-1D502468CF0F}</a:tableStyleId>
              </a:tblPr>
              <a:tblGrid>
                <a:gridCol w="1433976">
                  <a:extLst>
                    <a:ext uri="{9D8B030D-6E8A-4147-A177-3AD203B41FA5}">
                      <a16:colId xmlns:a16="http://schemas.microsoft.com/office/drawing/2014/main" val="3050707283"/>
                    </a:ext>
                  </a:extLst>
                </a:gridCol>
                <a:gridCol w="1433976">
                  <a:extLst>
                    <a:ext uri="{9D8B030D-6E8A-4147-A177-3AD203B41FA5}">
                      <a16:colId xmlns:a16="http://schemas.microsoft.com/office/drawing/2014/main" val="955341622"/>
                    </a:ext>
                  </a:extLst>
                </a:gridCol>
              </a:tblGrid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id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Nombre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2272950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01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Microsoft</a:t>
                      </a:r>
                      <a:endParaRPr lang="en-US" dirty="0"/>
                    </a:p>
                  </a:txBody>
                  <a:tcPr>
                    <a:solidFill>
                      <a:schemeClr val="accent3">
                        <a:lumMod val="40000"/>
                        <a:lumOff val="60000"/>
                        <a:alpha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37200247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02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Facebook</a:t>
                      </a:r>
                      <a:endParaRPr lang="en-US" dirty="0"/>
                    </a:p>
                  </a:txBody>
                  <a:tcPr>
                    <a:solidFill>
                      <a:schemeClr val="accent6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9679749"/>
                  </a:ext>
                </a:extLst>
              </a:tr>
              <a:tr h="289315">
                <a:tc>
                  <a:txBody>
                    <a:bodyPr/>
                    <a:lstStyle/>
                    <a:p>
                      <a:pPr algn="ctr"/>
                      <a:r>
                        <a:rPr lang="es-MX" dirty="0"/>
                        <a:t>03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MX" dirty="0" err="1"/>
                        <a:t>Alphabet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45768415"/>
                  </a:ext>
                </a:extLst>
              </a:tr>
            </a:tbl>
          </a:graphicData>
        </a:graphic>
      </p:graphicFrame>
      <p:pic>
        <p:nvPicPr>
          <p:cNvPr id="2052" name="Picture 4" descr="Why, When, and How to Make the Switch to SSD Storage">
            <a:extLst>
              <a:ext uri="{FF2B5EF4-FFF2-40B4-BE49-F238E27FC236}">
                <a16:creationId xmlns:a16="http://schemas.microsoft.com/office/drawing/2014/main" id="{53126D2D-E59E-42E2-8059-CCC81017AD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62185" y="3637479"/>
            <a:ext cx="1971932" cy="13146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43DE7DEC-3BFF-4060-9B94-1E427DE4FB15}"/>
              </a:ext>
            </a:extLst>
          </p:cNvPr>
          <p:cNvSpPr txBox="1"/>
          <p:nvPr/>
        </p:nvSpPr>
        <p:spPr>
          <a:xfrm>
            <a:off x="5882772" y="3252758"/>
            <a:ext cx="2128205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100" dirty="0">
                <a:latin typeface="Consolas" panose="020B0609020204030204" pitchFamily="49" charset="0"/>
                <a:cs typeface="Arabic Typesetting" panose="020B0604020202020204" pitchFamily="66" charset="-78"/>
              </a:rPr>
              <a:t>El formato no cambió, aunque el medio de almacenamiento si cambió.</a:t>
            </a:r>
            <a:endParaRPr lang="en-US" sz="1100" dirty="0">
              <a:latin typeface="Consolas" panose="020B0609020204030204" pitchFamily="49" charset="0"/>
              <a:cs typeface="Arabic Typesetting" panose="020B0604020202020204" pitchFamily="66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4440873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Jerárquico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pic>
        <p:nvPicPr>
          <p:cNvPr id="1026" name="Picture 2" descr="hierarchical_model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0792" y="1650137"/>
            <a:ext cx="3467100" cy="280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7888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Que se vio la clase pasada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Recordar es vivir!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49625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1633591" y="1304818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1878208" y="2268876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2308010" y="3232934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8" name="Rectángulo 7"/>
          <p:cNvSpPr/>
          <p:nvPr/>
        </p:nvSpPr>
        <p:spPr>
          <a:xfrm>
            <a:off x="5279204" y="1299681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9" name="Rectángulo 8"/>
          <p:cNvSpPr/>
          <p:nvPr/>
        </p:nvSpPr>
        <p:spPr>
          <a:xfrm>
            <a:off x="5523821" y="226373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10" name="Rectángulo 9"/>
          <p:cNvSpPr/>
          <p:nvPr/>
        </p:nvSpPr>
        <p:spPr>
          <a:xfrm>
            <a:off x="5953623" y="3227797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cxnSp>
        <p:nvCxnSpPr>
          <p:cNvPr id="16" name="Conector angular 15"/>
          <p:cNvCxnSpPr>
            <a:stCxn id="5" idx="2"/>
            <a:endCxn id="6" idx="0"/>
          </p:cNvCxnSpPr>
          <p:nvPr/>
        </p:nvCxnSpPr>
        <p:spPr>
          <a:xfrm rot="16200000" flipH="1">
            <a:off x="2465673" y="1988174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angular 19"/>
          <p:cNvCxnSpPr>
            <a:stCxn id="6" idx="2"/>
            <a:endCxn id="7" idx="0"/>
          </p:cNvCxnSpPr>
          <p:nvPr/>
        </p:nvCxnSpPr>
        <p:spPr>
          <a:xfrm rot="16200000" flipH="1">
            <a:off x="2802883" y="2859640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angular 21"/>
          <p:cNvCxnSpPr>
            <a:stCxn id="8" idx="2"/>
            <a:endCxn id="9" idx="0"/>
          </p:cNvCxnSpPr>
          <p:nvPr/>
        </p:nvCxnSpPr>
        <p:spPr>
          <a:xfrm rot="16200000" flipH="1">
            <a:off x="6111286" y="1983037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angular 23"/>
          <p:cNvCxnSpPr>
            <a:stCxn id="9" idx="2"/>
            <a:endCxn id="10" idx="0"/>
          </p:cNvCxnSpPr>
          <p:nvPr/>
        </p:nvCxnSpPr>
        <p:spPr>
          <a:xfrm rot="16200000" flipH="1">
            <a:off x="6448496" y="2854503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21073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924850"/>
              </p:ext>
            </p:extLst>
          </p:nvPr>
        </p:nvGraphicFramePr>
        <p:xfrm>
          <a:off x="530384" y="1294259"/>
          <a:ext cx="2675152" cy="1957869"/>
        </p:xfrm>
        <a:graphic>
          <a:graphicData uri="http://schemas.openxmlformats.org/drawingml/2006/table">
            <a:tbl>
              <a:tblPr/>
              <a:tblGrid>
                <a:gridCol w="891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17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Nombre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Depto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123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Pedro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Pastura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345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Ana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Jungla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689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Felipe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Siberia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Maria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Sabana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690743"/>
              </p:ext>
            </p:extLst>
          </p:nvPr>
        </p:nvGraphicFramePr>
        <p:xfrm>
          <a:off x="4607512" y="1294259"/>
          <a:ext cx="2675152" cy="2351726"/>
        </p:xfrm>
        <a:graphic>
          <a:graphicData uri="http://schemas.openxmlformats.org/drawingml/2006/table">
            <a:tbl>
              <a:tblPr/>
              <a:tblGrid>
                <a:gridCol w="891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17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Especie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Guardia 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1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León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2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Tigre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345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Oso Polar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689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Elefante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530384" y="904125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Guardias</a:t>
            </a:r>
          </a:p>
        </p:txBody>
      </p:sp>
      <p:sp>
        <p:nvSpPr>
          <p:cNvPr id="6" name="CuadroTexto 5"/>
          <p:cNvSpPr txBox="1"/>
          <p:nvPr/>
        </p:nvSpPr>
        <p:spPr>
          <a:xfrm>
            <a:off x="4620615" y="904124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Animales</a:t>
            </a:r>
          </a:p>
        </p:txBody>
      </p:sp>
    </p:spTree>
    <p:extLst>
      <p:ext uri="{BB962C8B-B14F-4D97-AF65-F5344CB8AC3E}">
        <p14:creationId xmlns:p14="http://schemas.microsoft.com/office/powerpoint/2010/main" val="280867137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Problemas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994031" cy="3145500"/>
          </a:xfrm>
        </p:spPr>
        <p:txBody>
          <a:bodyPr/>
          <a:lstStyle/>
          <a:p>
            <a:r>
              <a:rPr lang="es-MX" dirty="0"/>
              <a:t>Que pasa con los animales que comparten una jaula?</a:t>
            </a:r>
          </a:p>
          <a:p>
            <a:r>
              <a:rPr lang="es-MX" dirty="0"/>
              <a:t>Que pasa con los animales que comparten jaula y tienen diferentes guardias.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5881667" y="1489753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6126284" y="2453811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6556086" y="3417869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6713749" y="2173109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7050959" y="3044575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17609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Problemas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La estructura jerárquica tiene problemas de redundancia</a:t>
            </a:r>
          </a:p>
          <a:p>
            <a:pPr lvl="1"/>
            <a:r>
              <a:rPr lang="es-MX" dirty="0"/>
              <a:t>Se repite información</a:t>
            </a:r>
          </a:p>
          <a:p>
            <a:pPr lvl="1"/>
            <a:r>
              <a:rPr lang="es-MX" dirty="0"/>
              <a:t>Puede llegar a ser inconsistente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185985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sp>
        <p:nvSpPr>
          <p:cNvPr id="5" name="CuadroTexto 4"/>
          <p:cNvSpPr txBox="1"/>
          <p:nvPr/>
        </p:nvSpPr>
        <p:spPr>
          <a:xfrm>
            <a:off x="523982" y="1099335"/>
            <a:ext cx="30203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rgbClr val="FF0000"/>
                </a:solidFill>
              </a:rPr>
              <a:t>Problema Fundamental</a:t>
            </a:r>
          </a:p>
        </p:txBody>
      </p:sp>
      <p:sp>
        <p:nvSpPr>
          <p:cNvPr id="6" name="Rectángulo 5"/>
          <p:cNvSpPr/>
          <p:nvPr/>
        </p:nvSpPr>
        <p:spPr>
          <a:xfrm>
            <a:off x="3451893" y="1499445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1521813" y="2925840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sp>
        <p:nvSpPr>
          <p:cNvPr id="8" name="Rectángulo 7"/>
          <p:cNvSpPr/>
          <p:nvPr/>
        </p:nvSpPr>
        <p:spPr>
          <a:xfrm>
            <a:off x="5881667" y="2925840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5400000">
            <a:off x="2965459" y="1571238"/>
            <a:ext cx="779123" cy="19300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angular 9"/>
          <p:cNvCxnSpPr>
            <a:stCxn id="6" idx="2"/>
            <a:endCxn id="8" idx="0"/>
          </p:cNvCxnSpPr>
          <p:nvPr/>
        </p:nvCxnSpPr>
        <p:spPr>
          <a:xfrm rot="16200000" flipH="1">
            <a:off x="5145386" y="1321391"/>
            <a:ext cx="779123" cy="2429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4981254" y="3904751"/>
            <a:ext cx="2648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>
                <a:solidFill>
                  <a:srgbClr val="FF0000"/>
                </a:solidFill>
              </a:rPr>
              <a:t>No es una jerarquía!</a:t>
            </a:r>
          </a:p>
        </p:txBody>
      </p:sp>
    </p:spTree>
    <p:extLst>
      <p:ext uri="{BB962C8B-B14F-4D97-AF65-F5344CB8AC3E}">
        <p14:creationId xmlns:p14="http://schemas.microsoft.com/office/powerpoint/2010/main" val="35651376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Bases de datos jerárquicas comerciales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4805689" cy="3145500"/>
          </a:xfrm>
        </p:spPr>
        <p:txBody>
          <a:bodyPr/>
          <a:lstStyle/>
          <a:p>
            <a:r>
              <a:rPr lang="es-MX" sz="1400" dirty="0"/>
              <a:t>IMS (IBM)</a:t>
            </a:r>
          </a:p>
          <a:p>
            <a:pPr lvl="1"/>
            <a:r>
              <a:rPr lang="es-MX" sz="1400" dirty="0"/>
              <a:t>Cada segmento tiene una </a:t>
            </a:r>
            <a:r>
              <a:rPr lang="es-MX" sz="1400" dirty="0" err="1"/>
              <a:t>hierarchichal</a:t>
            </a:r>
            <a:r>
              <a:rPr lang="es-MX" sz="1400" dirty="0"/>
              <a:t> </a:t>
            </a:r>
            <a:r>
              <a:rPr lang="es-MX" sz="1400" dirty="0" err="1"/>
              <a:t>sequential</a:t>
            </a:r>
            <a:r>
              <a:rPr lang="es-MX" sz="1400" dirty="0"/>
              <a:t> </a:t>
            </a:r>
            <a:r>
              <a:rPr lang="es-MX" sz="1400" dirty="0" err="1"/>
              <a:t>key</a:t>
            </a:r>
            <a:r>
              <a:rPr lang="es-MX" sz="1400" dirty="0"/>
              <a:t> (HSK)</a:t>
            </a:r>
          </a:p>
          <a:p>
            <a:r>
              <a:rPr lang="es-MX" sz="1400" dirty="0"/>
              <a:t>Lenguaje propio:</a:t>
            </a:r>
          </a:p>
          <a:p>
            <a:pPr lvl="1"/>
            <a:r>
              <a:rPr lang="es-MX" sz="1400" dirty="0"/>
              <a:t>Encontrar todos los guardias de la jaula 6</a:t>
            </a:r>
          </a:p>
          <a:p>
            <a:pPr lvl="2"/>
            <a:r>
              <a:rPr lang="es-MX" sz="1400" dirty="0"/>
              <a:t>GU Guardia</a:t>
            </a:r>
          </a:p>
          <a:p>
            <a:pPr lvl="2"/>
            <a:r>
              <a:rPr lang="es-MX" sz="1400" dirty="0"/>
              <a:t>GNP Jaulas (id = 6)</a:t>
            </a:r>
          </a:p>
          <a:p>
            <a:pPr lvl="2"/>
            <a:r>
              <a:rPr lang="es-MX" sz="1400" dirty="0" err="1"/>
              <a:t>Until</a:t>
            </a:r>
            <a:r>
              <a:rPr lang="es-MX" sz="1400" dirty="0"/>
              <a:t> no more</a:t>
            </a:r>
          </a:p>
          <a:p>
            <a:pPr lvl="3"/>
            <a:r>
              <a:rPr lang="es-MX" sz="1400" dirty="0"/>
              <a:t>GN Guardia</a:t>
            </a:r>
          </a:p>
          <a:p>
            <a:pPr lvl="3"/>
            <a:r>
              <a:rPr lang="es-MX" sz="1400" dirty="0"/>
              <a:t>GNP Jaulas (id = 6)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98" y="1446063"/>
            <a:ext cx="2583102" cy="290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755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IMS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Algunos comandos son muy rápidos</a:t>
            </a:r>
          </a:p>
          <a:p>
            <a:pPr lvl="1"/>
            <a:r>
              <a:rPr lang="es-MX" dirty="0"/>
              <a:t>Otros son terriblemente lentos</a:t>
            </a:r>
          </a:p>
          <a:p>
            <a:pPr lvl="1"/>
            <a:r>
              <a:rPr lang="es-MX" dirty="0"/>
              <a:t>Depende mucho  (demasiado) del esquema y del tipo de disco</a:t>
            </a:r>
          </a:p>
          <a:p>
            <a:r>
              <a:rPr lang="es-MX" dirty="0"/>
              <a:t>Los IMS </a:t>
            </a:r>
            <a:r>
              <a:rPr lang="es-MX" dirty="0" err="1"/>
              <a:t>Wizards</a:t>
            </a:r>
            <a:r>
              <a:rPr lang="es-MX" dirty="0"/>
              <a:t> hacen cantidades bestiales de dinero (aún hoy en día).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453772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Problemas de IMS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Se duplican los datos (es jerárquico)</a:t>
            </a:r>
          </a:p>
          <a:p>
            <a:r>
              <a:rPr lang="es-MX" dirty="0"/>
              <a:t>Tienes que programar el algoritmo de búsqueda.</a:t>
            </a:r>
          </a:p>
          <a:p>
            <a:r>
              <a:rPr lang="es-MX" dirty="0"/>
              <a:t>Los datos no son muy independientes físicamente (lógica de la computadora)</a:t>
            </a:r>
          </a:p>
          <a:p>
            <a:r>
              <a:rPr lang="es-MX" dirty="0"/>
              <a:t>No puede hacer </a:t>
            </a:r>
            <a:r>
              <a:rPr lang="es-MX" dirty="0" err="1"/>
              <a:t>inserts</a:t>
            </a:r>
            <a:r>
              <a:rPr lang="es-MX" dirty="0"/>
              <a:t> en la estructura lógica.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046561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Otros casos de conflicto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2720938" y="1700373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2965555" y="2664431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3395357" y="362848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3553020" y="2383729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3890230" y="3255195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5570055" y="362848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Alimento</a:t>
            </a:r>
          </a:p>
        </p:txBody>
      </p:sp>
      <p:cxnSp>
        <p:nvCxnSpPr>
          <p:cNvPr id="11" name="Conector angular 10"/>
          <p:cNvCxnSpPr>
            <a:stCxn id="6" idx="3"/>
            <a:endCxn id="10" idx="0"/>
          </p:cNvCxnSpPr>
          <p:nvPr/>
        </p:nvCxnSpPr>
        <p:spPr>
          <a:xfrm>
            <a:off x="4701888" y="2988067"/>
            <a:ext cx="1736334" cy="6404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80944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Otros casos de conflicto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264565" cy="3145500"/>
          </a:xfrm>
        </p:spPr>
        <p:txBody>
          <a:bodyPr/>
          <a:lstStyle/>
          <a:p>
            <a:r>
              <a:rPr lang="es-MX" sz="2000" dirty="0"/>
              <a:t>Que pasaría si cambiara el negocio, y ahora fuese un guardia por jaula?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5649073" y="1659277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Guardias</a:t>
            </a:r>
          </a:p>
        </p:txBody>
      </p:sp>
      <p:sp>
        <p:nvSpPr>
          <p:cNvPr id="6" name="Rectángulo 5"/>
          <p:cNvSpPr/>
          <p:nvPr/>
        </p:nvSpPr>
        <p:spPr>
          <a:xfrm>
            <a:off x="5893690" y="2623335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Animales</a:t>
            </a:r>
          </a:p>
        </p:txBody>
      </p:sp>
      <p:sp>
        <p:nvSpPr>
          <p:cNvPr id="7" name="Rectángulo 6"/>
          <p:cNvSpPr/>
          <p:nvPr/>
        </p:nvSpPr>
        <p:spPr>
          <a:xfrm>
            <a:off x="6323492" y="3587393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Jaulas</a:t>
            </a:r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6481155" y="2342633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6818365" y="3214099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echa curvada hacia arriba 9"/>
          <p:cNvSpPr/>
          <p:nvPr/>
        </p:nvSpPr>
        <p:spPr>
          <a:xfrm rot="16200000">
            <a:off x="7967463" y="3118356"/>
            <a:ext cx="1274296" cy="667819"/>
          </a:xfrm>
          <a:prstGeom prst="curvedUpArrow">
            <a:avLst>
              <a:gd name="adj1" fmla="val 29706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7965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relacional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Es utilizado en la mayor parte de los sistemas de bases de datos.</a:t>
            </a:r>
          </a:p>
          <a:p>
            <a:r>
              <a:rPr lang="es-MX" sz="1800" dirty="0"/>
              <a:t>Es un modelo muy simple</a:t>
            </a:r>
          </a:p>
          <a:p>
            <a:r>
              <a:rPr lang="es-MX" sz="1800" dirty="0"/>
              <a:t>Se hacen las llamadas (</a:t>
            </a:r>
            <a:r>
              <a:rPr lang="es-MX" sz="1800" dirty="0" err="1"/>
              <a:t>query</a:t>
            </a:r>
            <a:r>
              <a:rPr lang="es-MX" sz="1800" dirty="0"/>
              <a:t>) con lenguajes de alto nivel: simple, pero expresivo.</a:t>
            </a:r>
          </a:p>
          <a:p>
            <a:pPr lvl="1"/>
            <a:r>
              <a:rPr lang="es-MX" sz="1800" dirty="0"/>
              <a:t>Preguntas acerca de los contenidos de la base de datos.</a:t>
            </a:r>
          </a:p>
          <a:p>
            <a:r>
              <a:rPr lang="es-MX" sz="1800" dirty="0"/>
              <a:t>Tiene implementaciones eficientes.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380446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Por que usar una base de datos IMS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  <p:pic>
        <p:nvPicPr>
          <p:cNvPr id="3074" name="Picture 2" descr="Image result for hierarchichal database co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813" y="2032606"/>
            <a:ext cx="58864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2856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Que se hizo?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/>
              <a:t>Codasyl</a:t>
            </a:r>
            <a:r>
              <a:rPr lang="es-MX" dirty="0"/>
              <a:t> (</a:t>
            </a:r>
            <a:r>
              <a:rPr lang="es-MX" dirty="0" err="1"/>
              <a:t>Committee</a:t>
            </a:r>
            <a:r>
              <a:rPr lang="es-MX" dirty="0"/>
              <a:t> </a:t>
            </a:r>
            <a:r>
              <a:rPr lang="es-MX" dirty="0" err="1"/>
              <a:t>on</a:t>
            </a:r>
            <a:r>
              <a:rPr lang="es-MX" dirty="0"/>
              <a:t> Data </a:t>
            </a:r>
            <a:r>
              <a:rPr lang="es-MX" dirty="0" err="1"/>
              <a:t>Systems</a:t>
            </a:r>
            <a:r>
              <a:rPr lang="es-MX" dirty="0"/>
              <a:t> </a:t>
            </a:r>
            <a:r>
              <a:rPr lang="es-MX" dirty="0" err="1"/>
              <a:t>Languages</a:t>
            </a:r>
            <a:r>
              <a:rPr lang="es-MX" dirty="0"/>
              <a:t>)</a:t>
            </a:r>
          </a:p>
          <a:p>
            <a:pPr lvl="1"/>
            <a:r>
              <a:rPr lang="es-MX" dirty="0"/>
              <a:t>Crearon un nuevo sistemas</a:t>
            </a:r>
          </a:p>
          <a:p>
            <a:pPr lvl="1"/>
            <a:r>
              <a:rPr lang="es-MX" dirty="0"/>
              <a:t>Bases de Datos de Red</a:t>
            </a:r>
          </a:p>
          <a:p>
            <a:pPr lvl="1"/>
            <a:r>
              <a:rPr lang="es-MX" dirty="0"/>
              <a:t>Se comercializó como IDS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8150153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¿Por que estudiamos bases de datos viejas?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  <p:pic>
        <p:nvPicPr>
          <p:cNvPr id="1026" name="Picture 2" descr="Standa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087" y="1435189"/>
            <a:ext cx="5360546" cy="303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119764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Base de Datos de Red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  <p:pic>
        <p:nvPicPr>
          <p:cNvPr id="4098" name="Picture 2" descr="https://upload.wikimedia.org/wikipedia/commons/thumb/1/1e/Bachmann_order_processing_model.tif/lossless-page1-564px-Bachmann_order_processing_model.ti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634" y="1387011"/>
            <a:ext cx="4227021" cy="305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35033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Bases de datos de red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Son muy complejas.</a:t>
            </a:r>
          </a:p>
          <a:p>
            <a:r>
              <a:rPr lang="es-MX" sz="2000" dirty="0"/>
              <a:t>Los esquemas son estáticos</a:t>
            </a:r>
          </a:p>
          <a:p>
            <a:pPr lvl="1"/>
            <a:r>
              <a:rPr lang="es-MX" sz="2000" dirty="0"/>
              <a:t>Un cambio, implica cambiar toda la base de datos.</a:t>
            </a:r>
          </a:p>
          <a:p>
            <a:pPr lvl="1"/>
            <a:r>
              <a:rPr lang="es-MX" sz="2000" dirty="0"/>
              <a:t>No hay independencia física ni lógica de los datos</a:t>
            </a:r>
          </a:p>
          <a:p>
            <a:r>
              <a:rPr lang="es-MX" sz="2000" dirty="0"/>
              <a:t>Si cometes un error en la estructura, hay que cargar todos los datos de nuevo.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0279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Ventaja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Se crearon las relaciones:</a:t>
            </a:r>
          </a:p>
          <a:p>
            <a:pPr lvl="1"/>
            <a:r>
              <a:rPr lang="es-MX" dirty="0"/>
              <a:t>Se define el concepto de </a:t>
            </a:r>
            <a:r>
              <a:rPr lang="es-MX" dirty="0" err="1"/>
              <a:t>tuple</a:t>
            </a:r>
            <a:r>
              <a:rPr lang="es-MX" dirty="0"/>
              <a:t>:</a:t>
            </a:r>
          </a:p>
          <a:p>
            <a:pPr lvl="2"/>
            <a:r>
              <a:rPr lang="es-MX" dirty="0"/>
              <a:t>Animal (nombre, especie, edad, alimento)</a:t>
            </a:r>
          </a:p>
          <a:p>
            <a:pPr lvl="2"/>
            <a:r>
              <a:rPr lang="es-MX" dirty="0"/>
              <a:t>Guardia (id, nombre, edad)</a:t>
            </a:r>
          </a:p>
          <a:p>
            <a:pPr lvl="2"/>
            <a:r>
              <a:rPr lang="es-MX" dirty="0"/>
              <a:t>Jaula (id, tamaño)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3807770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Como se debe de diseñar una base de datos?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Que quieres, no como lo quieres!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260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Diagrama entidad - relación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Uno de los conceptos más importantes en BD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5656899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38</a:t>
            </a:fld>
            <a:endParaRPr lang="es-MX"/>
          </a:p>
        </p:txBody>
      </p:sp>
      <p:sp>
        <p:nvSpPr>
          <p:cNvPr id="7" name="Rectangle 3"/>
          <p:cNvSpPr/>
          <p:nvPr/>
        </p:nvSpPr>
        <p:spPr>
          <a:xfrm>
            <a:off x="3364787" y="833063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Animal</a:t>
            </a:r>
          </a:p>
        </p:txBody>
      </p:sp>
      <p:sp>
        <p:nvSpPr>
          <p:cNvPr id="9" name="Rectangle 6"/>
          <p:cNvSpPr/>
          <p:nvPr/>
        </p:nvSpPr>
        <p:spPr>
          <a:xfrm>
            <a:off x="3821987" y="28523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Edad</a:t>
            </a:r>
            <a:endParaRPr lang="en-US" dirty="0"/>
          </a:p>
        </p:txBody>
      </p:sp>
      <p:sp>
        <p:nvSpPr>
          <p:cNvPr id="10" name="Rectangle 7"/>
          <p:cNvSpPr/>
          <p:nvPr/>
        </p:nvSpPr>
        <p:spPr>
          <a:xfrm>
            <a:off x="3821987" y="18617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Nombre</a:t>
            </a:r>
            <a:endParaRPr lang="en-US" dirty="0"/>
          </a:p>
        </p:txBody>
      </p:sp>
      <p:cxnSp>
        <p:nvCxnSpPr>
          <p:cNvPr id="11" name="Elbow Connector 21"/>
          <p:cNvCxnSpPr>
            <a:stCxn id="7" idx="1"/>
            <a:endCxn id="10" idx="1"/>
          </p:cNvCxnSpPr>
          <p:nvPr/>
        </p:nvCxnSpPr>
        <p:spPr>
          <a:xfrm rot="10800000" flipH="1" flipV="1">
            <a:off x="3364787" y="1214063"/>
            <a:ext cx="457200" cy="8382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23"/>
          <p:cNvCxnSpPr>
            <a:stCxn id="7" idx="1"/>
            <a:endCxn id="9" idx="1"/>
          </p:cNvCxnSpPr>
          <p:nvPr/>
        </p:nvCxnSpPr>
        <p:spPr>
          <a:xfrm rot="10800000" flipH="1" flipV="1">
            <a:off x="3364787" y="1214063"/>
            <a:ext cx="457200" cy="18288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30"/>
          <p:cNvSpPr/>
          <p:nvPr/>
        </p:nvSpPr>
        <p:spPr>
          <a:xfrm>
            <a:off x="3821988" y="37286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Especia</a:t>
            </a:r>
            <a:endParaRPr lang="en-US" dirty="0"/>
          </a:p>
        </p:txBody>
      </p:sp>
      <p:cxnSp>
        <p:nvCxnSpPr>
          <p:cNvPr id="14" name="Elbow Connector 32"/>
          <p:cNvCxnSpPr>
            <a:stCxn id="7" idx="1"/>
            <a:endCxn id="13" idx="1"/>
          </p:cNvCxnSpPr>
          <p:nvPr/>
        </p:nvCxnSpPr>
        <p:spPr>
          <a:xfrm rot="10800000" flipH="1" flipV="1">
            <a:off x="3364786" y="1214063"/>
            <a:ext cx="457201" cy="27051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41"/>
          <p:cNvSpPr txBox="1"/>
          <p:nvPr/>
        </p:nvSpPr>
        <p:spPr>
          <a:xfrm>
            <a:off x="3562144" y="16829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6" name="TextBox 42"/>
          <p:cNvSpPr txBox="1"/>
          <p:nvPr/>
        </p:nvSpPr>
        <p:spPr>
          <a:xfrm>
            <a:off x="3562144" y="27116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TextBox 43"/>
          <p:cNvSpPr txBox="1"/>
          <p:nvPr/>
        </p:nvSpPr>
        <p:spPr>
          <a:xfrm>
            <a:off x="3562144" y="35498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8" name="TextBox 46"/>
          <p:cNvSpPr txBox="1"/>
          <p:nvPr/>
        </p:nvSpPr>
        <p:spPr>
          <a:xfrm>
            <a:off x="3059987" y="1492431"/>
            <a:ext cx="790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nombre</a:t>
            </a:r>
            <a:endParaRPr lang="en-US" dirty="0"/>
          </a:p>
        </p:txBody>
      </p:sp>
      <p:sp>
        <p:nvSpPr>
          <p:cNvPr id="19" name="TextBox 47"/>
          <p:cNvSpPr txBox="1"/>
          <p:nvPr/>
        </p:nvSpPr>
        <p:spPr>
          <a:xfrm>
            <a:off x="3059987" y="248303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edad</a:t>
            </a:r>
            <a:endParaRPr lang="en-US" dirty="0"/>
          </a:p>
        </p:txBody>
      </p:sp>
      <p:sp>
        <p:nvSpPr>
          <p:cNvPr id="20" name="TextBox 48"/>
          <p:cNvSpPr txBox="1"/>
          <p:nvPr/>
        </p:nvSpPr>
        <p:spPr>
          <a:xfrm>
            <a:off x="3059987" y="3321231"/>
            <a:ext cx="80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especie</a:t>
            </a:r>
            <a:endParaRPr lang="en-US" dirty="0"/>
          </a:p>
        </p:txBody>
      </p:sp>
      <p:sp>
        <p:nvSpPr>
          <p:cNvPr id="21" name="TextBox 60"/>
          <p:cNvSpPr txBox="1"/>
          <p:nvPr/>
        </p:nvSpPr>
        <p:spPr>
          <a:xfrm>
            <a:off x="3104941" y="84632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22" name="TextBox 2"/>
          <p:cNvSpPr txBox="1"/>
          <p:nvPr/>
        </p:nvSpPr>
        <p:spPr>
          <a:xfrm>
            <a:off x="4964987" y="1214063"/>
            <a:ext cx="818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entidad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115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39</a:t>
            </a:fld>
            <a:endParaRPr lang="es-MX"/>
          </a:p>
        </p:txBody>
      </p:sp>
      <p:sp>
        <p:nvSpPr>
          <p:cNvPr id="3" name="Rectangle 4"/>
          <p:cNvSpPr/>
          <p:nvPr/>
        </p:nvSpPr>
        <p:spPr>
          <a:xfrm>
            <a:off x="2327952" y="1531705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Jaula</a:t>
            </a:r>
            <a:endParaRPr lang="en-US" dirty="0"/>
          </a:p>
        </p:txBody>
      </p:sp>
      <p:sp>
        <p:nvSpPr>
          <p:cNvPr id="5" name="Rectangle 24"/>
          <p:cNvSpPr/>
          <p:nvPr/>
        </p:nvSpPr>
        <p:spPr>
          <a:xfrm>
            <a:off x="5147352" y="2598505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Tiempo</a:t>
            </a:r>
            <a:endParaRPr lang="en-US" dirty="0"/>
          </a:p>
        </p:txBody>
      </p:sp>
      <p:cxnSp>
        <p:nvCxnSpPr>
          <p:cNvPr id="6" name="Shape 28"/>
          <p:cNvCxnSpPr>
            <a:stCxn id="3" idx="3"/>
            <a:endCxn id="5" idx="1"/>
          </p:cNvCxnSpPr>
          <p:nvPr/>
        </p:nvCxnSpPr>
        <p:spPr>
          <a:xfrm>
            <a:off x="4613952" y="1912705"/>
            <a:ext cx="533400" cy="8763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38"/>
          <p:cNvSpPr txBox="1"/>
          <p:nvPr/>
        </p:nvSpPr>
        <p:spPr>
          <a:xfrm>
            <a:off x="4918752" y="236990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" name="TextBox 45"/>
          <p:cNvSpPr txBox="1"/>
          <p:nvPr/>
        </p:nvSpPr>
        <p:spPr>
          <a:xfrm>
            <a:off x="4842552" y="2109039"/>
            <a:ext cx="1159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horaComida</a:t>
            </a:r>
            <a:endParaRPr lang="en-US" dirty="0"/>
          </a:p>
        </p:txBody>
      </p:sp>
      <p:sp>
        <p:nvSpPr>
          <p:cNvPr id="9" name="TextBox 58"/>
          <p:cNvSpPr txBox="1"/>
          <p:nvPr/>
        </p:nvSpPr>
        <p:spPr>
          <a:xfrm>
            <a:off x="4613952" y="154496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50"/>
          <p:cNvSpPr txBox="1"/>
          <p:nvPr/>
        </p:nvSpPr>
        <p:spPr>
          <a:xfrm>
            <a:off x="3928152" y="1955424"/>
            <a:ext cx="841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entidad</a:t>
            </a:r>
            <a:endParaRPr lang="en-US" i="1" dirty="0"/>
          </a:p>
        </p:txBody>
      </p:sp>
      <p:sp>
        <p:nvSpPr>
          <p:cNvPr id="15" name="Rectangle 61"/>
          <p:cNvSpPr/>
          <p:nvPr/>
        </p:nvSpPr>
        <p:spPr>
          <a:xfrm>
            <a:off x="5147352" y="3493532"/>
            <a:ext cx="1321731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Edificio</a:t>
            </a:r>
            <a:endParaRPr lang="en-US" dirty="0"/>
          </a:p>
        </p:txBody>
      </p:sp>
      <p:cxnSp>
        <p:nvCxnSpPr>
          <p:cNvPr id="16" name="Shape 62"/>
          <p:cNvCxnSpPr>
            <a:stCxn id="3" idx="3"/>
            <a:endCxn id="15" idx="1"/>
          </p:cNvCxnSpPr>
          <p:nvPr/>
        </p:nvCxnSpPr>
        <p:spPr>
          <a:xfrm>
            <a:off x="4613952" y="1912705"/>
            <a:ext cx="533400" cy="177132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71"/>
          <p:cNvSpPr txBox="1"/>
          <p:nvPr/>
        </p:nvSpPr>
        <p:spPr>
          <a:xfrm>
            <a:off x="4845692" y="295103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8" name="TextBox 72"/>
          <p:cNvSpPr txBox="1"/>
          <p:nvPr/>
        </p:nvSpPr>
        <p:spPr>
          <a:xfrm>
            <a:off x="4901872" y="315577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edif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906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Base de datos: Conjunto de </a:t>
            </a:r>
            <a:r>
              <a:rPr lang="es-MX" b="1" dirty="0"/>
              <a:t>relaciones</a:t>
            </a:r>
            <a:r>
              <a:rPr lang="es-MX" dirty="0"/>
              <a:t> (o </a:t>
            </a:r>
            <a:r>
              <a:rPr lang="es-MX" b="1" dirty="0"/>
              <a:t>tablas</a:t>
            </a:r>
            <a:r>
              <a:rPr lang="es-MX" dirty="0"/>
              <a:t>)</a:t>
            </a:r>
          </a:p>
          <a:p>
            <a:r>
              <a:rPr lang="es-MX" dirty="0"/>
              <a:t>Cada relación tiene </a:t>
            </a:r>
            <a:r>
              <a:rPr lang="es-MX" b="1" dirty="0"/>
              <a:t>atributos</a:t>
            </a:r>
            <a:r>
              <a:rPr lang="es-MX" dirty="0"/>
              <a:t> ( o </a:t>
            </a:r>
            <a:r>
              <a:rPr lang="es-MX" b="1" dirty="0"/>
              <a:t>columnas</a:t>
            </a:r>
            <a:r>
              <a:rPr lang="es-MX" dirty="0"/>
              <a:t>)</a:t>
            </a:r>
          </a:p>
          <a:p>
            <a:r>
              <a:rPr lang="es-MX" dirty="0"/>
              <a:t>Cada </a:t>
            </a:r>
            <a:r>
              <a:rPr lang="es-MX" b="1" dirty="0" err="1"/>
              <a:t>tuple</a:t>
            </a:r>
            <a:r>
              <a:rPr lang="es-MX" dirty="0"/>
              <a:t> (o </a:t>
            </a:r>
            <a:r>
              <a:rPr lang="es-MX" b="1" dirty="0"/>
              <a:t>renglón</a:t>
            </a:r>
            <a:r>
              <a:rPr lang="es-MX" dirty="0"/>
              <a:t>) tiene valores para cada atributo. </a:t>
            </a:r>
          </a:p>
          <a:p>
            <a:r>
              <a:rPr lang="es-MX" dirty="0"/>
              <a:t>Cada atributo tiene un </a:t>
            </a:r>
            <a:r>
              <a:rPr lang="es-MX" b="1" dirty="0"/>
              <a:t>tipo</a:t>
            </a:r>
            <a:r>
              <a:rPr lang="es-MX" dirty="0"/>
              <a:t> (o </a:t>
            </a:r>
            <a:r>
              <a:rPr lang="es-MX" b="1" dirty="0"/>
              <a:t>dominio</a:t>
            </a:r>
            <a:r>
              <a:rPr lang="es-MX" dirty="0"/>
              <a:t>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8803779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  <p:sp>
        <p:nvSpPr>
          <p:cNvPr id="3" name="Rectangle 5"/>
          <p:cNvSpPr/>
          <p:nvPr/>
        </p:nvSpPr>
        <p:spPr>
          <a:xfrm>
            <a:off x="2636177" y="2260315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Guardia</a:t>
            </a:r>
          </a:p>
        </p:txBody>
      </p:sp>
      <p:sp>
        <p:nvSpPr>
          <p:cNvPr id="5" name="Rectangle 29"/>
          <p:cNvSpPr/>
          <p:nvPr/>
        </p:nvSpPr>
        <p:spPr>
          <a:xfrm>
            <a:off x="5150777" y="3227579"/>
            <a:ext cx="16764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/>
              <a:t>Nombre</a:t>
            </a:r>
            <a:endParaRPr lang="en-US" dirty="0"/>
          </a:p>
        </p:txBody>
      </p:sp>
      <p:cxnSp>
        <p:nvCxnSpPr>
          <p:cNvPr id="6" name="Shape 34"/>
          <p:cNvCxnSpPr>
            <a:stCxn id="3" idx="3"/>
            <a:endCxn id="5" idx="0"/>
          </p:cNvCxnSpPr>
          <p:nvPr/>
        </p:nvCxnSpPr>
        <p:spPr>
          <a:xfrm>
            <a:off x="4922177" y="2641315"/>
            <a:ext cx="1066800" cy="586264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36"/>
          <p:cNvSpPr txBox="1"/>
          <p:nvPr/>
        </p:nvSpPr>
        <p:spPr>
          <a:xfrm>
            <a:off x="6016234" y="282014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8" name="TextBox 44"/>
          <p:cNvSpPr txBox="1"/>
          <p:nvPr/>
        </p:nvSpPr>
        <p:spPr>
          <a:xfrm>
            <a:off x="5430395" y="2260315"/>
            <a:ext cx="790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nombre</a:t>
            </a:r>
            <a:endParaRPr lang="en-US" dirty="0"/>
          </a:p>
        </p:txBody>
      </p:sp>
      <p:sp>
        <p:nvSpPr>
          <p:cNvPr id="9" name="TextBox 57"/>
          <p:cNvSpPr txBox="1"/>
          <p:nvPr/>
        </p:nvSpPr>
        <p:spPr>
          <a:xfrm>
            <a:off x="4922177" y="22836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59"/>
          <p:cNvSpPr txBox="1"/>
          <p:nvPr/>
        </p:nvSpPr>
        <p:spPr>
          <a:xfrm>
            <a:off x="4256151" y="2717515"/>
            <a:ext cx="1275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/>
              <a:t>entidad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6982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 err="1"/>
              <a:t>Animales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:</a:t>
            </a:r>
          </a:p>
          <a:p>
            <a:pPr lvl="1"/>
            <a:r>
              <a:rPr lang="en-US" sz="1600" dirty="0"/>
              <a:t> </a:t>
            </a:r>
            <a:r>
              <a:rPr lang="en-US" sz="1600" dirty="0" err="1"/>
              <a:t>Nombre</a:t>
            </a:r>
            <a:r>
              <a:rPr lang="en-US" sz="1600" dirty="0"/>
              <a:t>, </a:t>
            </a:r>
            <a:r>
              <a:rPr lang="en-US" sz="1600" dirty="0" err="1"/>
              <a:t>edad</a:t>
            </a:r>
            <a:r>
              <a:rPr lang="en-US" sz="1600" dirty="0"/>
              <a:t>, </a:t>
            </a:r>
            <a:r>
              <a:rPr lang="en-US" sz="1600" dirty="0" err="1"/>
              <a:t>especie</a:t>
            </a:r>
            <a:endParaRPr lang="en-US" sz="1600" dirty="0"/>
          </a:p>
          <a:p>
            <a:r>
              <a:rPr lang="en-US" sz="1600" dirty="0" err="1"/>
              <a:t>Guardias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:</a:t>
            </a:r>
          </a:p>
          <a:p>
            <a:pPr lvl="1"/>
            <a:r>
              <a:rPr lang="en-US" sz="1600" dirty="0" err="1"/>
              <a:t>Nombre</a:t>
            </a:r>
            <a:endParaRPr lang="en-US" sz="1600" dirty="0"/>
          </a:p>
          <a:p>
            <a:r>
              <a:rPr lang="en-US" sz="1600" dirty="0" err="1"/>
              <a:t>Jaulas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:</a:t>
            </a:r>
          </a:p>
          <a:p>
            <a:pPr lvl="1"/>
            <a:r>
              <a:rPr lang="en-US" sz="1600" dirty="0" err="1"/>
              <a:t>Tiempo</a:t>
            </a:r>
            <a:r>
              <a:rPr lang="en-US" sz="1600" dirty="0"/>
              <a:t> de comida, </a:t>
            </a:r>
            <a:r>
              <a:rPr lang="en-US" sz="1600" dirty="0" err="1"/>
              <a:t>edificio</a:t>
            </a:r>
            <a:endParaRPr lang="en-US" sz="1600" dirty="0"/>
          </a:p>
          <a:p>
            <a:r>
              <a:rPr lang="en-US" sz="1600" dirty="0"/>
              <a:t>Los </a:t>
            </a:r>
            <a:r>
              <a:rPr lang="en-US" sz="1600" dirty="0" err="1"/>
              <a:t>animales</a:t>
            </a:r>
            <a:r>
              <a:rPr lang="en-US" sz="1600" dirty="0"/>
              <a:t> </a:t>
            </a:r>
            <a:r>
              <a:rPr lang="en-US" sz="1600" dirty="0" err="1"/>
              <a:t>estan</a:t>
            </a:r>
            <a:r>
              <a:rPr lang="en-US" sz="1600" dirty="0"/>
              <a:t> </a:t>
            </a:r>
            <a:r>
              <a:rPr lang="en-US" sz="1600" dirty="0" err="1"/>
              <a:t>en</a:t>
            </a:r>
            <a:r>
              <a:rPr lang="en-US" sz="1600" dirty="0"/>
              <a:t> 1 </a:t>
            </a:r>
            <a:r>
              <a:rPr lang="en-US" sz="1600" dirty="0" err="1"/>
              <a:t>Jaula</a:t>
            </a:r>
            <a:r>
              <a:rPr lang="en-US" sz="1600" dirty="0"/>
              <a:t>; las </a:t>
            </a:r>
            <a:r>
              <a:rPr lang="en-US" sz="1600" dirty="0" err="1"/>
              <a:t>Jaulas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 </a:t>
            </a:r>
            <a:r>
              <a:rPr lang="en-US" sz="1600" dirty="0" err="1"/>
              <a:t>varios</a:t>
            </a:r>
            <a:r>
              <a:rPr lang="en-US" sz="1600" dirty="0"/>
              <a:t> </a:t>
            </a:r>
            <a:r>
              <a:rPr lang="en-US" sz="1600" dirty="0" err="1"/>
              <a:t>animales</a:t>
            </a:r>
            <a:endParaRPr lang="en-US" sz="1600" dirty="0"/>
          </a:p>
          <a:p>
            <a:r>
              <a:rPr lang="en-US" sz="1600" dirty="0" err="1"/>
              <a:t>Guardias</a:t>
            </a:r>
            <a:r>
              <a:rPr lang="en-US" sz="1600" dirty="0"/>
              <a:t> se </a:t>
            </a:r>
            <a:r>
              <a:rPr lang="en-US" sz="1600" dirty="0" err="1"/>
              <a:t>asignan</a:t>
            </a:r>
            <a:r>
              <a:rPr lang="en-US" sz="1600" dirty="0"/>
              <a:t> a </a:t>
            </a:r>
            <a:r>
              <a:rPr lang="en-US" sz="1600" dirty="0" err="1"/>
              <a:t>varias</a:t>
            </a:r>
            <a:r>
              <a:rPr lang="en-US" sz="1600" dirty="0"/>
              <a:t>; las </a:t>
            </a:r>
            <a:r>
              <a:rPr lang="en-US" sz="1600" dirty="0" err="1"/>
              <a:t>jaulas</a:t>
            </a:r>
            <a:r>
              <a:rPr lang="en-US" sz="1600" dirty="0"/>
              <a:t> </a:t>
            </a:r>
            <a:r>
              <a:rPr lang="en-US" sz="1600" dirty="0" err="1"/>
              <a:t>tienen</a:t>
            </a:r>
            <a:r>
              <a:rPr lang="en-US" sz="1600" dirty="0"/>
              <a:t> </a:t>
            </a:r>
            <a:r>
              <a:rPr lang="en-US" sz="1600" dirty="0" err="1"/>
              <a:t>varios</a:t>
            </a:r>
            <a:r>
              <a:rPr lang="en-US" sz="1600" dirty="0"/>
              <a:t> </a:t>
            </a:r>
            <a:r>
              <a:rPr lang="en-US" sz="1600" dirty="0" err="1"/>
              <a:t>guardias</a:t>
            </a:r>
            <a:r>
              <a:rPr lang="en-US" sz="1600" dirty="0"/>
              <a:t>.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581905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42</a:t>
            </a:fld>
            <a:endParaRPr lang="es-MX"/>
          </a:p>
        </p:txBody>
      </p:sp>
      <p:grpSp>
        <p:nvGrpSpPr>
          <p:cNvPr id="38" name="Grupo 37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Guardia</a:t>
              </a:r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7320801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43</a:t>
            </a:fld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316379" y="408602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Los </a:t>
            </a:r>
            <a:r>
              <a:rPr lang="en-US" dirty="0" err="1"/>
              <a:t>animales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 </a:t>
            </a:r>
            <a:r>
              <a:rPr lang="en-US" dirty="0" err="1"/>
              <a:t>Jaula</a:t>
            </a:r>
            <a:r>
              <a:rPr lang="en-US" dirty="0"/>
              <a:t>; las </a:t>
            </a:r>
            <a:r>
              <a:rPr lang="en-US" dirty="0" err="1"/>
              <a:t>Jaulas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animales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Guardia</a:t>
              </a:r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</p:grpSp>
      <p:cxnSp>
        <p:nvCxnSpPr>
          <p:cNvPr id="39" name="Conector recto de flecha 38"/>
          <p:cNvCxnSpPr>
            <a:stCxn id="20" idx="1"/>
            <a:endCxn id="5" idx="3"/>
          </p:cNvCxnSpPr>
          <p:nvPr/>
        </p:nvCxnSpPr>
        <p:spPr>
          <a:xfrm flipH="1">
            <a:off x="2774023" y="1071936"/>
            <a:ext cx="1521359" cy="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6"/>
          <p:cNvSpPr txBox="1"/>
          <p:nvPr/>
        </p:nvSpPr>
        <p:spPr>
          <a:xfrm>
            <a:off x="2744101" y="76118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1" name="TextBox 46"/>
          <p:cNvSpPr txBox="1"/>
          <p:nvPr/>
        </p:nvSpPr>
        <p:spPr>
          <a:xfrm>
            <a:off x="3993722" y="72302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6"/>
          <p:cNvSpPr txBox="1"/>
          <p:nvPr/>
        </p:nvSpPr>
        <p:spPr>
          <a:xfrm>
            <a:off x="3091349" y="773984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contiene</a:t>
            </a:r>
            <a:endParaRPr lang="en-US" dirty="0"/>
          </a:p>
        </p:txBody>
      </p:sp>
      <p:sp>
        <p:nvSpPr>
          <p:cNvPr id="43" name="TextBox 46"/>
          <p:cNvSpPr txBox="1"/>
          <p:nvPr/>
        </p:nvSpPr>
        <p:spPr>
          <a:xfrm>
            <a:off x="3114751" y="1093748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relación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866336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44</a:t>
            </a:fld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316379" y="408602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Los </a:t>
            </a:r>
            <a:r>
              <a:rPr lang="en-US" dirty="0" err="1"/>
              <a:t>animales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 </a:t>
            </a:r>
            <a:r>
              <a:rPr lang="en-US" dirty="0" err="1"/>
              <a:t>Jaula</a:t>
            </a:r>
            <a:r>
              <a:rPr lang="en-US" dirty="0"/>
              <a:t>; las </a:t>
            </a:r>
            <a:r>
              <a:rPr lang="en-US" dirty="0" err="1"/>
              <a:t>Jaulas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animales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Animal</a:t>
              </a:r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Guardia</a:t>
              </a:r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/>
                <a:t>entidad</a:t>
              </a:r>
              <a:endParaRPr lang="en-US" i="1" dirty="0"/>
            </a:p>
          </p:txBody>
        </p:sp>
      </p:grpSp>
      <p:cxnSp>
        <p:nvCxnSpPr>
          <p:cNvPr id="39" name="Conector recto de flecha 38"/>
          <p:cNvCxnSpPr>
            <a:stCxn id="20" idx="1"/>
            <a:endCxn id="5" idx="3"/>
          </p:cNvCxnSpPr>
          <p:nvPr/>
        </p:nvCxnSpPr>
        <p:spPr>
          <a:xfrm flipH="1">
            <a:off x="2774023" y="1071936"/>
            <a:ext cx="1521359" cy="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6"/>
          <p:cNvSpPr txBox="1"/>
          <p:nvPr/>
        </p:nvSpPr>
        <p:spPr>
          <a:xfrm>
            <a:off x="2744101" y="76118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41" name="TextBox 46"/>
          <p:cNvSpPr txBox="1"/>
          <p:nvPr/>
        </p:nvSpPr>
        <p:spPr>
          <a:xfrm>
            <a:off x="3993722" y="72302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42" name="TextBox 46"/>
          <p:cNvSpPr txBox="1"/>
          <p:nvPr/>
        </p:nvSpPr>
        <p:spPr>
          <a:xfrm>
            <a:off x="3091349" y="773984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contiene</a:t>
            </a:r>
            <a:endParaRPr lang="en-US" dirty="0"/>
          </a:p>
        </p:txBody>
      </p:sp>
      <p:sp>
        <p:nvSpPr>
          <p:cNvPr id="43" name="TextBox 46"/>
          <p:cNvSpPr txBox="1"/>
          <p:nvPr/>
        </p:nvSpPr>
        <p:spPr>
          <a:xfrm>
            <a:off x="3114751" y="1093748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relación</a:t>
            </a:r>
            <a:endParaRPr lang="en-US" dirty="0"/>
          </a:p>
        </p:txBody>
      </p:sp>
      <p:cxnSp>
        <p:nvCxnSpPr>
          <p:cNvPr id="47" name="Conector angular 46"/>
          <p:cNvCxnSpPr>
            <a:stCxn id="20" idx="2"/>
            <a:endCxn id="31" idx="0"/>
          </p:cNvCxnSpPr>
          <p:nvPr/>
        </p:nvCxnSpPr>
        <p:spPr>
          <a:xfrm rot="5400000">
            <a:off x="4324981" y="1539361"/>
            <a:ext cx="1199827" cy="102697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6"/>
          <p:cNvSpPr txBox="1"/>
          <p:nvPr/>
        </p:nvSpPr>
        <p:spPr>
          <a:xfrm>
            <a:off x="4424622" y="1719367"/>
            <a:ext cx="5725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tiene</a:t>
            </a:r>
            <a:endParaRPr lang="en-US" dirty="0"/>
          </a:p>
        </p:txBody>
      </p:sp>
      <p:sp>
        <p:nvSpPr>
          <p:cNvPr id="49" name="TextBox 46"/>
          <p:cNvSpPr txBox="1"/>
          <p:nvPr/>
        </p:nvSpPr>
        <p:spPr>
          <a:xfrm>
            <a:off x="5466451" y="144083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  <p:sp>
        <p:nvSpPr>
          <p:cNvPr id="50" name="TextBox 46"/>
          <p:cNvSpPr txBox="1"/>
          <p:nvPr/>
        </p:nvSpPr>
        <p:spPr>
          <a:xfrm>
            <a:off x="4458246" y="238540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</a:p>
        </p:txBody>
      </p:sp>
    </p:spTree>
    <p:extLst>
      <p:ext uri="{BB962C8B-B14F-4D97-AF65-F5344CB8AC3E}">
        <p14:creationId xmlns:p14="http://schemas.microsoft.com/office/powerpoint/2010/main" val="421832697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45</a:t>
            </a:fld>
            <a:endParaRPr lang="es-MX"/>
          </a:p>
        </p:txBody>
      </p:sp>
      <p:pic>
        <p:nvPicPr>
          <p:cNvPr id="4098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" y="0"/>
            <a:ext cx="9144246" cy="512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121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relacional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Esquema (</a:t>
            </a:r>
            <a:r>
              <a:rPr lang="es-MX" dirty="0" err="1"/>
              <a:t>schema</a:t>
            </a:r>
            <a:r>
              <a:rPr lang="es-MX" dirty="0"/>
              <a:t>): Descripción estructural de los elementos en la base de datos.</a:t>
            </a:r>
          </a:p>
          <a:p>
            <a:r>
              <a:rPr lang="es-MX" dirty="0"/>
              <a:t>Instancia: Contenidos de la base de datos.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8264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 relacional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NULL: Significa que un valor es no conocido, o no definido.</a:t>
            </a:r>
          </a:p>
          <a:p>
            <a:r>
              <a:rPr lang="es-MX" dirty="0"/>
              <a:t>Llave (Key): Valor único para cada </a:t>
            </a:r>
            <a:r>
              <a:rPr lang="es-MX" dirty="0" err="1"/>
              <a:t>tuple</a:t>
            </a:r>
            <a:endParaRPr lang="es-MX" dirty="0"/>
          </a:p>
          <a:p>
            <a:pPr lvl="1"/>
            <a:r>
              <a:rPr lang="es-MX" dirty="0"/>
              <a:t>También pueden ser combinaciones de atributos.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1717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Pasos para crear y usar una base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99401"/>
          </a:xfrm>
        </p:spPr>
        <p:txBody>
          <a:bodyPr/>
          <a:lstStyle/>
          <a:p>
            <a:r>
              <a:rPr lang="es-MX" dirty="0"/>
              <a:t>Hacer la carga masiva (</a:t>
            </a:r>
            <a:r>
              <a:rPr lang="es-MX" dirty="0" err="1"/>
              <a:t>Bulk</a:t>
            </a:r>
            <a:r>
              <a:rPr lang="es-MX" dirty="0"/>
              <a:t> Load)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sp>
        <p:nvSpPr>
          <p:cNvPr id="5" name="Cilindro 4"/>
          <p:cNvSpPr/>
          <p:nvPr/>
        </p:nvSpPr>
        <p:spPr>
          <a:xfrm>
            <a:off x="2825393" y="2671281"/>
            <a:ext cx="2527443" cy="186989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949782"/>
              </p:ext>
            </p:extLst>
          </p:nvPr>
        </p:nvGraphicFramePr>
        <p:xfrm>
          <a:off x="3050496" y="3411020"/>
          <a:ext cx="1038618" cy="9144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884209"/>
              </p:ext>
            </p:extLst>
          </p:nvPr>
        </p:nvGraphicFramePr>
        <p:xfrm>
          <a:off x="4201666" y="3411020"/>
          <a:ext cx="1038618" cy="9144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729465" y="2671281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JSON</a:t>
            </a:r>
          </a:p>
        </p:txBody>
      </p:sp>
      <p:sp>
        <p:nvSpPr>
          <p:cNvPr id="9" name="CuadroTexto 8"/>
          <p:cNvSpPr txBox="1"/>
          <p:nvPr/>
        </p:nvSpPr>
        <p:spPr>
          <a:xfrm>
            <a:off x="729465" y="3103243"/>
            <a:ext cx="5533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XML</a:t>
            </a:r>
          </a:p>
        </p:txBody>
      </p:sp>
      <p:pic>
        <p:nvPicPr>
          <p:cNvPr id="1026" name="Picture 2" descr="stick figure obama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65" y="3775235"/>
            <a:ext cx="771286" cy="55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curvado 10"/>
          <p:cNvCxnSpPr>
            <a:stCxn id="8" idx="3"/>
            <a:endCxn id="5" idx="2"/>
          </p:cNvCxnSpPr>
          <p:nvPr/>
        </p:nvCxnSpPr>
        <p:spPr>
          <a:xfrm>
            <a:off x="1393429" y="2825170"/>
            <a:ext cx="1431964" cy="7810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curvado 12"/>
          <p:cNvCxnSpPr>
            <a:stCxn id="9" idx="3"/>
            <a:endCxn id="5" idx="2"/>
          </p:cNvCxnSpPr>
          <p:nvPr/>
        </p:nvCxnSpPr>
        <p:spPr>
          <a:xfrm>
            <a:off x="1282822" y="3257132"/>
            <a:ext cx="1542571" cy="3490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curvado 15"/>
          <p:cNvCxnSpPr>
            <a:stCxn id="1026" idx="3"/>
            <a:endCxn id="5" idx="2"/>
          </p:cNvCxnSpPr>
          <p:nvPr/>
        </p:nvCxnSpPr>
        <p:spPr>
          <a:xfrm flipV="1">
            <a:off x="1500751" y="3606230"/>
            <a:ext cx="1324642" cy="4440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ilindro 18"/>
          <p:cNvSpPr/>
          <p:nvPr/>
        </p:nvSpPr>
        <p:spPr>
          <a:xfrm>
            <a:off x="822064" y="2178938"/>
            <a:ext cx="368157" cy="36815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22" name="Conector curvado 21"/>
          <p:cNvCxnSpPr>
            <a:stCxn id="19" idx="4"/>
            <a:endCxn id="5" idx="2"/>
          </p:cNvCxnSpPr>
          <p:nvPr/>
        </p:nvCxnSpPr>
        <p:spPr>
          <a:xfrm>
            <a:off x="1190221" y="2363017"/>
            <a:ext cx="1635172" cy="124321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5507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48030"/>
          </a:xfrm>
        </p:spPr>
        <p:txBody>
          <a:bodyPr/>
          <a:lstStyle/>
          <a:p>
            <a:r>
              <a:rPr lang="es-MX" dirty="0"/>
              <a:t>Realizar </a:t>
            </a:r>
            <a:r>
              <a:rPr lang="es-MX" dirty="0" err="1"/>
              <a:t>Queries</a:t>
            </a:r>
            <a:r>
              <a:rPr lang="es-MX" dirty="0"/>
              <a:t> y Modificaciones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sp>
        <p:nvSpPr>
          <p:cNvPr id="5" name="Cilindro 4"/>
          <p:cNvSpPr/>
          <p:nvPr/>
        </p:nvSpPr>
        <p:spPr>
          <a:xfrm>
            <a:off x="1664414" y="2352782"/>
            <a:ext cx="2527443" cy="186989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339934"/>
              </p:ext>
            </p:extLst>
          </p:nvPr>
        </p:nvGraphicFramePr>
        <p:xfrm>
          <a:off x="1889517" y="3092521"/>
          <a:ext cx="1038618" cy="9144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327864"/>
              </p:ext>
            </p:extLst>
          </p:nvPr>
        </p:nvGraphicFramePr>
        <p:xfrm>
          <a:off x="3040687" y="3092521"/>
          <a:ext cx="1038618" cy="9144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pic>
        <p:nvPicPr>
          <p:cNvPr id="3074" name="Picture 2" descr="Image result for xkcd stick fig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39804" y="1901560"/>
            <a:ext cx="1295660" cy="119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ector curvado 8"/>
          <p:cNvCxnSpPr>
            <a:stCxn id="3074" idx="3"/>
            <a:endCxn id="5" idx="4"/>
          </p:cNvCxnSpPr>
          <p:nvPr/>
        </p:nvCxnSpPr>
        <p:spPr>
          <a:xfrm rot="10800000" flipV="1">
            <a:off x="4191858" y="2497041"/>
            <a:ext cx="1247947" cy="79069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curvado 10"/>
          <p:cNvCxnSpPr>
            <a:endCxn id="3074" idx="2"/>
          </p:cNvCxnSpPr>
          <p:nvPr/>
        </p:nvCxnSpPr>
        <p:spPr>
          <a:xfrm flipV="1">
            <a:off x="4191857" y="3092521"/>
            <a:ext cx="1895777" cy="19520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 descr="Image result for xkcd stick fig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39804" y="3431988"/>
            <a:ext cx="1295660" cy="119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Conector curvado 13"/>
          <p:cNvCxnSpPr>
            <a:stCxn id="13" idx="3"/>
          </p:cNvCxnSpPr>
          <p:nvPr/>
        </p:nvCxnSpPr>
        <p:spPr>
          <a:xfrm rot="10800000">
            <a:off x="4191858" y="3287731"/>
            <a:ext cx="1247947" cy="73973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curvado 15"/>
          <p:cNvCxnSpPr>
            <a:stCxn id="5" idx="4"/>
            <a:endCxn id="13" idx="2"/>
          </p:cNvCxnSpPr>
          <p:nvPr/>
        </p:nvCxnSpPr>
        <p:spPr>
          <a:xfrm>
            <a:off x="4191857" y="3287731"/>
            <a:ext cx="1895777" cy="1335218"/>
          </a:xfrm>
          <a:prstGeom prst="curvedConnector4">
            <a:avLst>
              <a:gd name="adj1" fmla="val 32914"/>
              <a:gd name="adj2" fmla="val 11712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4677622" y="2363503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</a:t>
            </a:r>
          </a:p>
        </p:txBody>
      </p:sp>
      <p:sp>
        <p:nvSpPr>
          <p:cNvPr id="19" name="CuadroTexto 18"/>
          <p:cNvSpPr txBox="1"/>
          <p:nvPr/>
        </p:nvSpPr>
        <p:spPr>
          <a:xfrm>
            <a:off x="5058713" y="2948265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4815831" y="3585067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5139745" y="4382485"/>
            <a:ext cx="5245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‘OK’</a:t>
            </a:r>
          </a:p>
        </p:txBody>
      </p:sp>
    </p:spTree>
    <p:extLst>
      <p:ext uri="{BB962C8B-B14F-4D97-AF65-F5344CB8AC3E}">
        <p14:creationId xmlns:p14="http://schemas.microsoft.com/office/powerpoint/2010/main" val="1908719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5" name="Imagen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993" y="650859"/>
            <a:ext cx="4681216" cy="381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23457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7317</TotalTime>
  <Words>1036</Words>
  <Application>Microsoft Office PowerPoint</Application>
  <PresentationFormat>On-screen Show (16:9)</PresentationFormat>
  <Paragraphs>385</Paragraphs>
  <Slides>45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Arial</vt:lpstr>
      <vt:lpstr>Calibri</vt:lpstr>
      <vt:lpstr>Roboto Condensed Light</vt:lpstr>
      <vt:lpstr>Arvo</vt:lpstr>
      <vt:lpstr>Roboto Condensed</vt:lpstr>
      <vt:lpstr>Consolas</vt:lpstr>
      <vt:lpstr>Salerio template</vt:lpstr>
      <vt:lpstr>Introducción a las Bases de Datos</vt:lpstr>
      <vt:lpstr>Que se vio la clase pasada</vt:lpstr>
      <vt:lpstr>Modelo relacional</vt:lpstr>
      <vt:lpstr>PowerPoint Presentation</vt:lpstr>
      <vt:lpstr>Modelo relacional</vt:lpstr>
      <vt:lpstr>Modelo relacional</vt:lpstr>
      <vt:lpstr>Pasos para crear y usar una base de datos</vt:lpstr>
      <vt:lpstr>PowerPoint Presentation</vt:lpstr>
      <vt:lpstr>PowerPoint Presentation</vt:lpstr>
      <vt:lpstr>Otros modelos de BD</vt:lpstr>
      <vt:lpstr>Por que habría otros modelos?</vt:lpstr>
      <vt:lpstr>Pregunta!</vt:lpstr>
      <vt:lpstr>Pregunta!</vt:lpstr>
      <vt:lpstr>Independencia de los Datos</vt:lpstr>
      <vt:lpstr>Independencia de los Datos</vt:lpstr>
      <vt:lpstr>Independencia de los Datos</vt:lpstr>
      <vt:lpstr>Independencia de los Datos</vt:lpstr>
      <vt:lpstr>Independencia de los Datos</vt:lpstr>
      <vt:lpstr>Modelo Jerárquico</vt:lpstr>
      <vt:lpstr>PowerPoint Presentation</vt:lpstr>
      <vt:lpstr>PowerPoint Presentation</vt:lpstr>
      <vt:lpstr>Problemas</vt:lpstr>
      <vt:lpstr>Problemas</vt:lpstr>
      <vt:lpstr>PowerPoint Presentation</vt:lpstr>
      <vt:lpstr>Bases de datos jerárquicas comerciales</vt:lpstr>
      <vt:lpstr>IMS</vt:lpstr>
      <vt:lpstr>Problemas de IMS</vt:lpstr>
      <vt:lpstr>Otros casos de conflicto</vt:lpstr>
      <vt:lpstr>Otros casos de conflicto</vt:lpstr>
      <vt:lpstr>Por que usar una base de datos IMS</vt:lpstr>
      <vt:lpstr>Que se hizo?</vt:lpstr>
      <vt:lpstr>¿Por que estudiamos bases de datos viejas?</vt:lpstr>
      <vt:lpstr>Base de Datos de Red</vt:lpstr>
      <vt:lpstr>Bases de datos de red</vt:lpstr>
      <vt:lpstr>Ventaja</vt:lpstr>
      <vt:lpstr>Como se debe de diseñar una base de datos?</vt:lpstr>
      <vt:lpstr>Diagrama entidad - relación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44</cp:revision>
  <dcterms:modified xsi:type="dcterms:W3CDTF">2020-08-11T16:58:23Z</dcterms:modified>
</cp:coreProperties>
</file>